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4"/>
  </p:notesMasterIdLst>
  <p:sldIdLst>
    <p:sldId id="256" r:id="rId2"/>
    <p:sldId id="278" r:id="rId3"/>
    <p:sldId id="279" r:id="rId4"/>
    <p:sldId id="258" r:id="rId5"/>
    <p:sldId id="273" r:id="rId6"/>
    <p:sldId id="274" r:id="rId7"/>
    <p:sldId id="275" r:id="rId8"/>
    <p:sldId id="276" r:id="rId9"/>
    <p:sldId id="277" r:id="rId10"/>
    <p:sldId id="271" r:id="rId11"/>
    <p:sldId id="272" r:id="rId12"/>
    <p:sldId id="259" r:id="rId13"/>
    <p:sldId id="260" r:id="rId14"/>
    <p:sldId id="263" r:id="rId15"/>
    <p:sldId id="264" r:id="rId16"/>
    <p:sldId id="265" r:id="rId17"/>
    <p:sldId id="266" r:id="rId18"/>
    <p:sldId id="269" r:id="rId19"/>
    <p:sldId id="280" r:id="rId20"/>
    <p:sldId id="281" r:id="rId21"/>
    <p:sldId id="282" r:id="rId22"/>
    <p:sldId id="270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83B6B7-1631-420F-827C-11FA87361512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0339B1-BAF3-42D8-A58D-86FFFBAFA1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68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D8A82E-5508-4EA7-8A05-10C552BFF697}" type="slidenum">
              <a:rPr lang="ar-SA" smtClean="0"/>
              <a:pPr eaLnBrk="1" hangingPunct="1"/>
              <a:t>13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B0D0AEB-113C-4D19-A385-064468307826}" type="datetimeFigureOut">
              <a:rPr lang="fa-IR" smtClean="0"/>
              <a:t>02/06/1437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B2ECF50-E0C2-4A05-9644-C8891FD9FFB2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.E.video/P.E.Clip/el%20Empleo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.E.video/P.E.Cli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.E.video/P.E.Cl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846640" cy="1524000"/>
          </a:xfrm>
        </p:spPr>
        <p:txBody>
          <a:bodyPr>
            <a:noAutofit/>
          </a:bodyPr>
          <a:lstStyle/>
          <a:p>
            <a:r>
              <a:rPr lang="fa-IR" sz="7200" dirty="0" smtClean="0"/>
              <a:t>بسم الله الرحمن الرحیم</a:t>
            </a:r>
            <a:endParaRPr lang="fa-I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6912768" cy="1556792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bg1"/>
                </a:solidFill>
                <a:cs typeface="A Danesh" pitchFamily="2" charset="-78"/>
              </a:rPr>
              <a:t>اخلاق حرفه ای مربی گری</a:t>
            </a:r>
          </a:p>
          <a:p>
            <a:r>
              <a:rPr lang="fa-IR" sz="2800" b="1" dirty="0" smtClean="0">
                <a:solidFill>
                  <a:schemeClr val="bg1"/>
                </a:solidFill>
                <a:cs typeface="A Danesh" pitchFamily="2" charset="-78"/>
              </a:rPr>
              <a:t>زینب برخورداری</a:t>
            </a:r>
          </a:p>
          <a:p>
            <a:r>
              <a:rPr lang="fa-IR" sz="2800" b="1" dirty="0" smtClean="0">
                <a:solidFill>
                  <a:schemeClr val="bg1"/>
                </a:solidFill>
                <a:cs typeface="A Danesh" pitchFamily="2" charset="-78"/>
              </a:rPr>
              <a:t>عضو هیات علمی دانشگاه تهران</a:t>
            </a:r>
            <a:endParaRPr lang="fa-IR" sz="2800" b="1" dirty="0">
              <a:solidFill>
                <a:schemeClr val="bg1"/>
              </a:solidFill>
              <a:cs typeface="A Dane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28473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715000" y="2133600"/>
            <a:ext cx="304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ملاک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sz="3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 تمایز رفتار اخلاقی از غیر اخلاقی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352800" y="914400"/>
            <a:ext cx="1600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نظری</a:t>
            </a:r>
            <a:endParaRPr lang="en-US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29000" y="3870325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عملی؟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06" name="AutoShape 6"/>
          <p:cNvSpPr>
            <a:spLocks/>
          </p:cNvSpPr>
          <p:nvPr/>
        </p:nvSpPr>
        <p:spPr bwMode="auto">
          <a:xfrm>
            <a:off x="5029200" y="1295400"/>
            <a:ext cx="609600" cy="2819400"/>
          </a:xfrm>
          <a:prstGeom prst="rightBracket">
            <a:avLst>
              <a:gd name="adj" fmla="val 38542"/>
            </a:avLst>
          </a:prstGeom>
          <a:noFill/>
          <a:ln w="123825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76425" y="5440363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حقوق او</a:t>
            </a:r>
            <a:endParaRPr lang="en-US" sz="2800" b="1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-228600" y="2925763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منافع طرف ارتباط</a:t>
            </a:r>
            <a:endParaRPr lang="en-US" sz="2800" b="1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33400" y="38862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نیازهای او</a:t>
            </a:r>
            <a:endParaRPr lang="en-US" sz="2800" b="1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57200" y="48768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رضایت او</a:t>
            </a:r>
            <a:endParaRPr lang="en-US" sz="2800" b="1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 flipV="1">
            <a:off x="2438400" y="3352800"/>
            <a:ext cx="1219200" cy="838200"/>
          </a:xfrm>
          <a:prstGeom prst="line">
            <a:avLst/>
          </a:prstGeom>
          <a:noFill/>
          <a:ln w="6985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3429000" y="4156075"/>
            <a:ext cx="242888" cy="1385888"/>
          </a:xfrm>
          <a:prstGeom prst="line">
            <a:avLst/>
          </a:prstGeom>
          <a:noFill/>
          <a:ln w="635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 flipV="1">
            <a:off x="2244725" y="4114800"/>
            <a:ext cx="1428750" cy="52388"/>
          </a:xfrm>
          <a:prstGeom prst="line">
            <a:avLst/>
          </a:prstGeom>
          <a:noFill/>
          <a:ln w="635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590800" y="4156075"/>
            <a:ext cx="1052513" cy="914400"/>
          </a:xfrm>
          <a:prstGeom prst="line">
            <a:avLst/>
          </a:prstGeom>
          <a:noFill/>
          <a:ln w="635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 flipV="1">
            <a:off x="3106738" y="2743200"/>
            <a:ext cx="533400" cy="1406525"/>
          </a:xfrm>
          <a:prstGeom prst="line">
            <a:avLst/>
          </a:prstGeom>
          <a:noFill/>
          <a:ln w="635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3657600" y="2719388"/>
            <a:ext cx="152400" cy="1447800"/>
          </a:xfrm>
          <a:prstGeom prst="line">
            <a:avLst/>
          </a:prstGeom>
          <a:noFill/>
          <a:ln w="635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971800" y="1828800"/>
            <a:ext cx="1512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هنجارهای اجتماعی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905000" y="2163763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28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قانون</a:t>
            </a:r>
            <a:endParaRPr lang="en-US" sz="2800" b="1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30740" name="Slide Number Placeholder 2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B3529A-786C-419B-8E2E-9B13635BDCFB}" type="slidenum">
              <a:rPr lang="ar-SA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470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 animBg="1"/>
      <p:bldP spid="51208" grpId="0"/>
      <p:bldP spid="51210" grpId="0"/>
      <p:bldP spid="51211" grpId="0"/>
      <p:bldP spid="51212" grpId="0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/>
      <p:bldP spid="51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a-IR" sz="7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چیستی اخلاق</a:t>
            </a:r>
            <a:endParaRPr lang="en-US" sz="72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0" y="4267200"/>
            <a:ext cx="9144000" cy="8239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a-IR" sz="4800" b="1" dirty="0" smtClean="0">
                <a:solidFill>
                  <a:srgbClr val="CC00FF"/>
                </a:solidFill>
                <a:latin typeface="Times New Roman" pitchFamily="18" charset="0"/>
                <a:cs typeface="B Lotus" pitchFamily="2" charset="-78"/>
              </a:rPr>
              <a:t>مسئولیت‌پذیری در قبال حقوق افراد</a:t>
            </a:r>
            <a:endParaRPr lang="en-US" sz="4800" b="1" dirty="0" smtClean="0">
              <a:solidFill>
                <a:srgbClr val="CC00FF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a-IR" sz="3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الگوی رفتار ارتباطی مبتنی بر رعایت حقوق طرف ارتباط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Lotus" pitchFamily="2" charset="-78"/>
              </a:rPr>
              <a:t>(rights oriented-ethics)</a:t>
            </a: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B9A77C-0460-4887-98EE-DAC3B53B129E}" type="slidenum">
              <a:rPr lang="ar-SA"/>
              <a:pPr eaLnBrk="1" hangingPunct="1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" y="188640"/>
            <a:ext cx="2971800" cy="646112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3600" b="1" dirty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دیدگاه مختار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372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 animBg="1"/>
      <p:bldP spid="9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76312" y="2362200"/>
            <a:ext cx="7696200" cy="3221038"/>
            <a:chOff x="-585" y="1104"/>
            <a:chExt cx="5097" cy="2029"/>
          </a:xfrm>
        </p:grpSpPr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3168" y="1872"/>
              <a:ext cx="134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3500" b="1">
                  <a:solidFill>
                    <a:schemeClr val="bg1"/>
                  </a:solidFill>
                  <a:latin typeface="Times New Roman" pitchFamily="18" charset="0"/>
                  <a:cs typeface="B Lotus" pitchFamily="2" charset="-78"/>
                </a:rPr>
                <a:t>کار</a:t>
              </a:r>
              <a:endParaRPr lang="en-US" sz="3500" b="1">
                <a:solidFill>
                  <a:schemeClr val="bg1"/>
                </a:solidFill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626" y="1104"/>
              <a:ext cx="3118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3500" b="1">
                  <a:solidFill>
                    <a:schemeClr val="bg1"/>
                  </a:solidFill>
                  <a:latin typeface="Times New Roman" pitchFamily="18" charset="0"/>
                  <a:cs typeface="B Lotus" pitchFamily="2" charset="-78"/>
                </a:rPr>
                <a:t>اشتغال: مشغول بودن پاره وقت</a:t>
              </a:r>
              <a:endParaRPr lang="en-US" sz="3500" b="1">
                <a:solidFill>
                  <a:schemeClr val="bg1"/>
                </a:solidFill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-585" y="1872"/>
              <a:ext cx="437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3500" b="1" dirty="0">
                  <a:solidFill>
                    <a:schemeClr val="bg1"/>
                  </a:solidFill>
                  <a:latin typeface="Times New Roman" pitchFamily="18" charset="0"/>
                  <a:cs typeface="B Lotus" pitchFamily="2" charset="-78"/>
                </a:rPr>
                <a:t>شغل: کار تمام وقت مفید با جبران خدمت</a:t>
              </a:r>
              <a:endParaRPr lang="en-US" sz="3500" b="1" dirty="0">
                <a:solidFill>
                  <a:schemeClr val="bg1"/>
                </a:solidFill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1232" y="2736"/>
              <a:ext cx="25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3500" b="1">
                  <a:solidFill>
                    <a:schemeClr val="bg1"/>
                  </a:solidFill>
                  <a:latin typeface="Times New Roman" pitchFamily="18" charset="0"/>
                  <a:cs typeface="B Lotus" pitchFamily="2" charset="-78"/>
                </a:rPr>
                <a:t>حرفه: وضعیت برتر شغل</a:t>
              </a:r>
              <a:endParaRPr lang="en-US" sz="3500" b="1">
                <a:solidFill>
                  <a:schemeClr val="bg1"/>
                </a:solidFill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9" name="AutoShape 8"/>
            <p:cNvSpPr>
              <a:spLocks/>
            </p:cNvSpPr>
            <p:nvPr/>
          </p:nvSpPr>
          <p:spPr bwMode="auto">
            <a:xfrm>
              <a:off x="3792" y="1296"/>
              <a:ext cx="192" cy="1680"/>
            </a:xfrm>
            <a:prstGeom prst="rightBracket">
              <a:avLst>
                <a:gd name="adj" fmla="val 29167"/>
              </a:avLst>
            </a:prstGeom>
            <a:noFill/>
            <a:ln w="101600">
              <a:solidFill>
                <a:srgbClr val="99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/>
              <a:endParaRPr lang="ar-SA" sz="3500">
                <a:cs typeface="B Lotus" pitchFamily="2" charset="-78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3840" y="2112"/>
              <a:ext cx="144" cy="0"/>
            </a:xfrm>
            <a:prstGeom prst="line">
              <a:avLst/>
            </a:prstGeom>
            <a:noFill/>
            <a:ln w="88900">
              <a:solidFill>
                <a:srgbClr val="99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20484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24CB9D-B1A5-4A56-ABAC-BB6914660934}" type="slidenum">
              <a:rPr lang="ar-SA"/>
              <a:pPr eaLnBrk="1" hangingPunct="1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88640"/>
            <a:ext cx="2495618" cy="95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/>
              <a:t>چیستی حرفه...</a:t>
            </a:r>
            <a:endParaRPr lang="fa-IR" sz="3600" dirty="0"/>
          </a:p>
        </p:txBody>
      </p:sp>
      <p:sp>
        <p:nvSpPr>
          <p:cNvPr id="4" name="Bevel 3">
            <a:hlinkClick r:id="rId2" action="ppaction://hlinkfile"/>
          </p:cNvPr>
          <p:cNvSpPr/>
          <p:nvPr/>
        </p:nvSpPr>
        <p:spPr>
          <a:xfrm>
            <a:off x="7585350" y="476672"/>
            <a:ext cx="1019098" cy="6663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413252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556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4800" b="1" dirty="0" smtClean="0">
                <a:solidFill>
                  <a:srgbClr val="FFC000"/>
                </a:solidFill>
                <a:latin typeface="Times New Roman" pitchFamily="18" charset="0"/>
                <a:cs typeface="B Lotus" pitchFamily="2" charset="-78"/>
              </a:rPr>
              <a:t>حرفه‌ای‌ها...</a:t>
            </a:r>
            <a:endParaRPr lang="en-US" sz="4800" b="1" dirty="0">
              <a:solidFill>
                <a:srgbClr val="FFC00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8392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 1. دانش تخصصی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 2. تجربه مفید و تحلیلی: </a:t>
            </a: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تمایز سنواتِ شغلی وتجارب شغلی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 مهارت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 3. توانایی: </a:t>
            </a: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فعلیت یافتن دانش، تجربه و مهارت در عمل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4. نگاه متمایز</a:t>
            </a:r>
            <a:r>
              <a:rPr lang="fa-I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B Nazanin" pitchFamily="2" charset="-78"/>
              </a:rPr>
              <a:t> 5. مرام اخلاقی: </a:t>
            </a: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پاییندی به ارزشها و اصول اخلاقی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2253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60E844-CA51-48B3-8F8E-7ABD0D2A5A9D}" type="slidenum">
              <a:rPr lang="ar-SA"/>
              <a:pPr eaLnBrk="1" hangingPunct="1"/>
              <a:t>13</a:t>
            </a:fld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3" y="4449763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a-IR" sz="2800">
                <a:solidFill>
                  <a:schemeClr val="bg1"/>
                </a:solidFill>
                <a:cs typeface="B Lotus" pitchFamily="2" charset="-78"/>
              </a:rPr>
              <a:t> الف. ژرف نگری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0400" y="4419600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a-IR" sz="2800">
                <a:solidFill>
                  <a:schemeClr val="bg1"/>
                </a:solidFill>
                <a:cs typeface="B Lotus" pitchFamily="2" charset="-78"/>
              </a:rPr>
              <a:t>ب. دور نگری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1828800" y="640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4196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a-IR" sz="2800">
                <a:solidFill>
                  <a:schemeClr val="bg1"/>
                </a:solidFill>
                <a:cs typeface="B Lotus" pitchFamily="2" charset="-78"/>
              </a:rPr>
              <a:t>ج. نگرش سیستمی</a:t>
            </a:r>
          </a:p>
        </p:txBody>
      </p:sp>
    </p:spTree>
    <p:extLst>
      <p:ext uri="{BB962C8B-B14F-4D97-AF65-F5344CB8AC3E}">
        <p14:creationId xmlns:p14="http://schemas.microsoft.com/office/powerpoint/2010/main" val="10447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 build="p"/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381000"/>
            <a:ext cx="6477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90600" y="381000"/>
            <a:ext cx="2667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ights</a:t>
            </a:r>
            <a:endParaRPr lang="en-US" sz="4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105400" y="381000"/>
            <a:ext cx="2667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uties</a:t>
            </a:r>
            <a:endParaRPr lang="en-US" sz="4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962400" y="609600"/>
            <a:ext cx="1905000" cy="762000"/>
          </a:xfrm>
          <a:prstGeom prst="rightArrow">
            <a:avLst>
              <a:gd name="adj1" fmla="val 50000"/>
              <a:gd name="adj2" fmla="val 65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16970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اخلاق در رفتار ارتباطی درون شخصی</a:t>
            </a:r>
          </a:p>
          <a:p>
            <a:pPr algn="l"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   my duty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My right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676400" y="1994256"/>
            <a:ext cx="1066800" cy="533400"/>
          </a:xfrm>
          <a:prstGeom prst="rightArrow">
            <a:avLst>
              <a:gd name="adj1" fmla="val 44958"/>
              <a:gd name="adj2" fmla="val 65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-15875" y="2667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اخلاق در رفتار ارتباطی بین شخصی</a:t>
            </a:r>
          </a:p>
          <a:p>
            <a:pPr algn="l"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my duty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Your right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676400" y="2971800"/>
            <a:ext cx="1066800" cy="533400"/>
          </a:xfrm>
          <a:prstGeom prst="rightArrow">
            <a:avLst>
              <a:gd name="adj1" fmla="val 44958"/>
              <a:gd name="adj2" fmla="val 65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0" y="35893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اخلاق در رفتار ارتباطی برون شخصی</a:t>
            </a:r>
          </a:p>
          <a:p>
            <a:pPr algn="l">
              <a:defRPr/>
            </a:pP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   my duty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            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Its right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676400" y="3886200"/>
            <a:ext cx="1066800" cy="533400"/>
          </a:xfrm>
          <a:prstGeom prst="rightArrow">
            <a:avLst>
              <a:gd name="adj1" fmla="val 44958"/>
              <a:gd name="adj2" fmla="val 65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33811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C6A5C4-529B-443D-BA3F-55E8E7BCB083}" type="slidenum">
              <a:rPr lang="ar-SA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3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96875"/>
            <a:ext cx="8420100" cy="59118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66700" y="412750"/>
            <a:ext cx="8534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6000" b="1">
                <a:solidFill>
                  <a:srgbClr val="002060"/>
                </a:solidFill>
                <a:latin typeface="Times New Roman" pitchFamily="18" charset="0"/>
                <a:cs typeface="B Lotus" pitchFamily="2" charset="-78"/>
              </a:rPr>
              <a:t>جایگاه رعایت حقوق افراد در آموزه های دینی</a:t>
            </a:r>
            <a:endParaRPr lang="en-US" sz="6000" b="1">
              <a:solidFill>
                <a:srgbClr val="00206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6200" y="2514600"/>
            <a:ext cx="8915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4400" b="1">
                <a:solidFill>
                  <a:srgbClr val="CC00CC"/>
                </a:solidFill>
                <a:latin typeface="Times New Roman" pitchFamily="18" charset="0"/>
                <a:cs typeface="B Lotus" pitchFamily="2" charset="-78"/>
              </a:rPr>
              <a:t>جعلَ اللهُ سبحانَه حقَّ عباده متقدّماً علی حقّه فمن  قام لحقّ عباده ذلک یؤدّی إلی اقامه حقّه</a:t>
            </a:r>
            <a:endParaRPr lang="en-US" sz="4400" b="1">
              <a:solidFill>
                <a:srgbClr val="CC00CC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4389438"/>
            <a:ext cx="8763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600" b="1">
                <a:solidFill>
                  <a:srgbClr val="002060"/>
                </a:solidFill>
                <a:latin typeface="Times New Roman" pitchFamily="18" charset="0"/>
                <a:cs typeface="B Lotus" pitchFamily="2" charset="-78"/>
              </a:rPr>
              <a:t>الگوی حاکم بر رساله الحقوق منسوب به امام سجاد(ع)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B Lotus" pitchFamily="2" charset="-78"/>
              </a:rPr>
              <a:t>R         D</a:t>
            </a:r>
            <a:r>
              <a:rPr lang="fa-IR" sz="3600" b="1">
                <a:solidFill>
                  <a:srgbClr val="002060"/>
                </a:solidFill>
                <a:latin typeface="Times New Roman" pitchFamily="18" charset="0"/>
                <a:cs typeface="B Lotus" pitchFamily="2" charset="-78"/>
              </a:rPr>
              <a:t> </a:t>
            </a:r>
            <a:endParaRPr lang="en-US" sz="3600" b="1">
              <a:solidFill>
                <a:srgbClr val="002060"/>
              </a:solidFill>
              <a:latin typeface="Times New Roman" pitchFamily="18" charset="0"/>
              <a:cs typeface="B Lotus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67200" y="5561013"/>
            <a:ext cx="762000" cy="1587"/>
          </a:xfrm>
          <a:prstGeom prst="straightConnector1">
            <a:avLst/>
          </a:prstGeom>
          <a:ln>
            <a:solidFill>
              <a:srgbClr val="CC33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82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DA050E6-F114-4238-9498-8450A7F56B55}" type="slidenum">
              <a:rPr lang="ar-SA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043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r"/>
            <a:r>
              <a:rPr lang="fa-IR" sz="3200" smtClean="0">
                <a:cs typeface="B Nazanin" pitchFamily="2" charset="-78"/>
              </a:rPr>
              <a:t>مسئولیت پذیری اخلاقی در زندگی خانوادگی </a:t>
            </a:r>
            <a:endParaRPr lang="ar-SA" sz="3200" smtClean="0">
              <a:cs typeface="B Nazanin" pitchFamily="2" charset="-78"/>
            </a:endParaRPr>
          </a:p>
        </p:txBody>
      </p:sp>
      <p:sp>
        <p:nvSpPr>
          <p:cNvPr id="368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BD3462D-0643-4E8A-8724-3387FFA422FC}" type="slidenum">
              <a:rPr lang="ar-SA"/>
              <a:pPr eaLnBrk="1" hangingPunct="1"/>
              <a:t>16</a:t>
            </a:fld>
            <a:endParaRPr lang="en-US"/>
          </a:p>
        </p:txBody>
      </p: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5932" y="337784"/>
            <a:ext cx="1390907" cy="2753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Oval 22"/>
          <p:cNvSpPr/>
          <p:nvPr/>
        </p:nvSpPr>
        <p:spPr>
          <a:xfrm>
            <a:off x="4648200" y="10668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4" name="Oval 23"/>
          <p:cNvSpPr/>
          <p:nvPr/>
        </p:nvSpPr>
        <p:spPr>
          <a:xfrm>
            <a:off x="6553200" y="20574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5" name="Oval 24"/>
          <p:cNvSpPr/>
          <p:nvPr/>
        </p:nvSpPr>
        <p:spPr>
          <a:xfrm>
            <a:off x="7162800" y="40386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6" name="Oval 25"/>
          <p:cNvSpPr/>
          <p:nvPr/>
        </p:nvSpPr>
        <p:spPr>
          <a:xfrm>
            <a:off x="5867400" y="55626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4191000" y="55626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914400" y="44196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9" name="Oval 28"/>
          <p:cNvSpPr/>
          <p:nvPr/>
        </p:nvSpPr>
        <p:spPr>
          <a:xfrm>
            <a:off x="0" y="28956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30" name="Title 2"/>
          <p:cNvSpPr txBox="1">
            <a:spLocks/>
          </p:cNvSpPr>
          <p:nvPr/>
        </p:nvSpPr>
        <p:spPr bwMode="auto">
          <a:xfrm>
            <a:off x="4648200" y="10668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همسر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6553200" y="2057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خواهر	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2" name="Title 2"/>
          <p:cNvSpPr txBox="1">
            <a:spLocks/>
          </p:cNvSpPr>
          <p:nvPr/>
        </p:nvSpPr>
        <p:spPr bwMode="auto">
          <a:xfrm>
            <a:off x="7162800" y="4038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برادر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3" name="Title 2"/>
          <p:cNvSpPr txBox="1">
            <a:spLocks/>
          </p:cNvSpPr>
          <p:nvPr/>
        </p:nvSpPr>
        <p:spPr bwMode="auto">
          <a:xfrm>
            <a:off x="5867400" y="5562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پدر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4" name="Title 2"/>
          <p:cNvSpPr txBox="1">
            <a:spLocks/>
          </p:cNvSpPr>
          <p:nvPr/>
        </p:nvSpPr>
        <p:spPr bwMode="auto">
          <a:xfrm>
            <a:off x="4191000" y="5562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مادر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5" name="Title 2"/>
          <p:cNvSpPr txBox="1">
            <a:spLocks/>
          </p:cNvSpPr>
          <p:nvPr/>
        </p:nvSpPr>
        <p:spPr bwMode="auto">
          <a:xfrm>
            <a:off x="76200" y="286385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دوستان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6" name="Title 2"/>
          <p:cNvSpPr txBox="1">
            <a:spLocks/>
          </p:cNvSpPr>
          <p:nvPr/>
        </p:nvSpPr>
        <p:spPr bwMode="auto">
          <a:xfrm>
            <a:off x="990600" y="438785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استاد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1404144" y="2634456"/>
            <a:ext cx="577850" cy="642938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905000" y="3244850"/>
            <a:ext cx="381000" cy="121920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4" idx="0"/>
          </p:cNvCxnSpPr>
          <p:nvPr/>
        </p:nvCxnSpPr>
        <p:spPr>
          <a:xfrm rot="16200000" flipH="1">
            <a:off x="2705100" y="3390900"/>
            <a:ext cx="2667000" cy="167640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1"/>
          </p:cNvCxnSpPr>
          <p:nvPr/>
        </p:nvCxnSpPr>
        <p:spPr>
          <a:xfrm rot="16200000" flipH="1">
            <a:off x="3359150" y="3041650"/>
            <a:ext cx="2932113" cy="2487613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581400" y="2209800"/>
            <a:ext cx="2895600" cy="49530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581400" y="2438400"/>
            <a:ext cx="3505200" cy="217170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438400" y="5486400"/>
            <a:ext cx="1371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38" name="Title 2"/>
          <p:cNvSpPr txBox="1">
            <a:spLocks/>
          </p:cNvSpPr>
          <p:nvPr/>
        </p:nvSpPr>
        <p:spPr bwMode="auto">
          <a:xfrm>
            <a:off x="2438400" y="5486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FF6600"/>
                </a:solidFill>
                <a:latin typeface="+mj-lt"/>
                <a:ea typeface="+mj-ea"/>
                <a:cs typeface="B Nazanin" pitchFamily="2" charset="-78"/>
              </a:rPr>
              <a:t>همسایه</a:t>
            </a:r>
            <a:endParaRPr lang="ar-SA" sz="3600" kern="0" dirty="0">
              <a:solidFill>
                <a:srgbClr val="FF6600"/>
              </a:solidFill>
              <a:latin typeface="+mj-lt"/>
              <a:ea typeface="+mj-ea"/>
              <a:cs typeface="B Nazanin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743200" y="3244850"/>
            <a:ext cx="457200" cy="216535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52800" y="1962150"/>
            <a:ext cx="1265238" cy="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82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B7D5C9-BF04-4ADF-9A53-5DEA1DC71E4C}" type="slidenum">
              <a:rPr lang="ar-SA"/>
              <a:pPr eaLnBrk="1" hangingPunct="1"/>
              <a:t>17</a:t>
            </a:fld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066800" y="114300"/>
            <a:ext cx="7772400" cy="952500"/>
          </a:xfrm>
          <a:prstGeom prst="rect">
            <a:avLst/>
          </a:prstGeom>
        </p:spPr>
        <p:txBody>
          <a:bodyPr/>
          <a:lstStyle/>
          <a:p>
            <a:pPr rtl="0" eaLnBrk="0" hangingPunct="0">
              <a:defRPr/>
            </a:pPr>
            <a:r>
              <a:rPr lang="fa-IR" sz="3600" kern="0" dirty="0">
                <a:solidFill>
                  <a:schemeClr val="accent4">
                    <a:lumMod val="20000"/>
                    <a:lumOff val="80000"/>
                  </a:schemeClr>
                </a:solidFill>
                <a:latin typeface="+mj-lt"/>
                <a:ea typeface="+mj-ea"/>
                <a:cs typeface="B Nazanin" pitchFamily="2" charset="-78"/>
              </a:rPr>
              <a:t>مسئولیت پذیری اخلاقی در زندگی شغلی</a:t>
            </a:r>
            <a:endParaRPr lang="ar-SA" sz="3600" kern="0" dirty="0">
              <a:solidFill>
                <a:schemeClr val="accent4">
                  <a:lumMod val="20000"/>
                  <a:lumOff val="8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76400" y="8382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5" name="Oval 14"/>
          <p:cNvSpPr/>
          <p:nvPr/>
        </p:nvSpPr>
        <p:spPr>
          <a:xfrm>
            <a:off x="4114800" y="7620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6" name="Oval 15"/>
          <p:cNvSpPr/>
          <p:nvPr/>
        </p:nvSpPr>
        <p:spPr>
          <a:xfrm>
            <a:off x="1066800" y="48006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7" name="Oval 16"/>
          <p:cNvSpPr/>
          <p:nvPr/>
        </p:nvSpPr>
        <p:spPr>
          <a:xfrm>
            <a:off x="5562600" y="50292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8" name="Oval 17"/>
          <p:cNvSpPr/>
          <p:nvPr/>
        </p:nvSpPr>
        <p:spPr>
          <a:xfrm>
            <a:off x="3200400" y="55626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19" name="Oval 18"/>
          <p:cNvSpPr/>
          <p:nvPr/>
        </p:nvSpPr>
        <p:spPr>
          <a:xfrm>
            <a:off x="457200" y="26670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2" name="Oval 21"/>
          <p:cNvSpPr/>
          <p:nvPr/>
        </p:nvSpPr>
        <p:spPr>
          <a:xfrm>
            <a:off x="6096000" y="28194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2775744" y="2089944"/>
            <a:ext cx="495300" cy="3540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981200" y="3390900"/>
            <a:ext cx="762000" cy="1143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2362200" y="4343400"/>
            <a:ext cx="685800" cy="533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581400" y="5029200"/>
            <a:ext cx="685800" cy="76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876800" y="4495800"/>
            <a:ext cx="914400" cy="6858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181600" y="3467100"/>
            <a:ext cx="7620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4006057" y="2280443"/>
            <a:ext cx="495300" cy="277813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2786" name="Picture 1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0527" y="2667000"/>
            <a:ext cx="2235496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itle 2"/>
          <p:cNvSpPr txBox="1">
            <a:spLocks/>
          </p:cNvSpPr>
          <p:nvPr/>
        </p:nvSpPr>
        <p:spPr bwMode="auto">
          <a:xfrm>
            <a:off x="3200400" y="5562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28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گروه آموزشی</a:t>
            </a:r>
            <a:endParaRPr lang="ar-SA" sz="28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8" name="Title 2"/>
          <p:cNvSpPr txBox="1">
            <a:spLocks/>
          </p:cNvSpPr>
          <p:nvPr/>
        </p:nvSpPr>
        <p:spPr bwMode="auto">
          <a:xfrm>
            <a:off x="5562600" y="50292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rgbClr val="003300"/>
                </a:solidFill>
                <a:latin typeface="+mj-lt"/>
                <a:ea typeface="+mj-ea"/>
                <a:cs typeface="B Nazanin" pitchFamily="2" charset="-78"/>
              </a:rPr>
              <a:t>دانشگاه</a:t>
            </a:r>
            <a:endParaRPr lang="ar-SA" sz="3600" kern="0" dirty="0">
              <a:solidFill>
                <a:srgbClr val="0033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9" name="Title 2"/>
          <p:cNvSpPr txBox="1">
            <a:spLocks/>
          </p:cNvSpPr>
          <p:nvPr/>
        </p:nvSpPr>
        <p:spPr bwMode="auto">
          <a:xfrm>
            <a:off x="6096000" y="2819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200" kern="0" dirty="0">
                <a:solidFill>
                  <a:srgbClr val="003300"/>
                </a:solidFill>
                <a:latin typeface="+mj-lt"/>
                <a:ea typeface="+mj-ea"/>
                <a:cs typeface="B Nazanin" pitchFamily="2" charset="-78"/>
              </a:rPr>
              <a:t>همکاران</a:t>
            </a:r>
            <a:endParaRPr lang="ar-SA" sz="3200" kern="0" dirty="0">
              <a:solidFill>
                <a:srgbClr val="003300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0" name="Title 2"/>
          <p:cNvSpPr txBox="1">
            <a:spLocks/>
          </p:cNvSpPr>
          <p:nvPr/>
        </p:nvSpPr>
        <p:spPr bwMode="auto">
          <a:xfrm>
            <a:off x="4114800" y="7620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دانشجو</a:t>
            </a:r>
            <a:endParaRPr lang="ar-SA" sz="36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1" name="Title 2"/>
          <p:cNvSpPr txBox="1">
            <a:spLocks/>
          </p:cNvSpPr>
          <p:nvPr/>
        </p:nvSpPr>
        <p:spPr bwMode="auto">
          <a:xfrm>
            <a:off x="1676400" y="8382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مدیران</a:t>
            </a:r>
            <a:endParaRPr lang="ar-SA" sz="36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2" name="Title 2"/>
          <p:cNvSpPr txBox="1">
            <a:spLocks/>
          </p:cNvSpPr>
          <p:nvPr/>
        </p:nvSpPr>
        <p:spPr bwMode="auto">
          <a:xfrm>
            <a:off x="1066800" y="4800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علم</a:t>
            </a:r>
            <a:endParaRPr lang="ar-SA" sz="36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4" name="Title 2"/>
          <p:cNvSpPr txBox="1">
            <a:spLocks/>
          </p:cNvSpPr>
          <p:nvPr/>
        </p:nvSpPr>
        <p:spPr bwMode="auto">
          <a:xfrm>
            <a:off x="457200" y="26670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36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جامعه</a:t>
            </a:r>
            <a:endParaRPr lang="ar-SA" sz="36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867400" y="1066800"/>
            <a:ext cx="1371600" cy="1295400"/>
          </a:xfrm>
          <a:prstGeom prst="ellipse">
            <a:avLst/>
          </a:prstGeom>
          <a:solidFill>
            <a:srgbClr val="99FF99"/>
          </a:solidFill>
          <a:ln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181600" y="2324100"/>
            <a:ext cx="735013" cy="4953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itle 2"/>
          <p:cNvSpPr txBox="1">
            <a:spLocks/>
          </p:cNvSpPr>
          <p:nvPr/>
        </p:nvSpPr>
        <p:spPr bwMode="auto">
          <a:xfrm>
            <a:off x="5867400" y="10668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 eaLnBrk="0" hangingPunct="0">
              <a:defRPr/>
            </a:pPr>
            <a:r>
              <a:rPr lang="fa-IR" sz="2800" kern="0" dirty="0">
                <a:solidFill>
                  <a:schemeClr val="bg1"/>
                </a:solidFill>
                <a:latin typeface="+mj-lt"/>
                <a:ea typeface="+mj-ea"/>
                <a:cs typeface="B Nazanin" pitchFamily="2" charset="-78"/>
              </a:rPr>
              <a:t>خودم</a:t>
            </a:r>
            <a:endParaRPr lang="ar-SA" sz="2800" kern="0" dirty="0">
              <a:solidFill>
                <a:schemeClr val="bg1"/>
              </a:solidFill>
              <a:latin typeface="+mj-lt"/>
              <a:ea typeface="+mj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93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28600" y="304800"/>
            <a:ext cx="8686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sz="3600" b="1" dirty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اخلاق حرفه ای :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ar-SA" sz="3600" b="1" dirty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مسئولي</a:t>
            </a:r>
            <a:r>
              <a:rPr lang="fa-IR" sz="3600" b="1" dirty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ت‌پذیری صاحبان مشاغل و سازمان‌ها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3600" b="1" dirty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در برابر حقوق صاحبانِ </a:t>
            </a:r>
            <a:r>
              <a:rPr lang="fa-IR" sz="3600" b="1" dirty="0" smtClean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حق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3600" b="1" dirty="0" smtClean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اخلاق حرفه ای مربی گری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3600" b="1" dirty="0" smtClean="0">
                <a:ln w="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مسوولیت پذیری مربیان در قبال متربیان و محیط</a:t>
            </a:r>
            <a:endParaRPr lang="en-US" sz="3600" b="1" dirty="0">
              <a:ln w="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CD87AF-55F6-4E6C-B3DC-55072321ABD4}" type="slidenum">
              <a:rPr lang="ar-SA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fa-IR" dirty="0" smtClean="0"/>
              <a:t>متربی حق دارد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مورد احترام باشد</a:t>
            </a:r>
          </a:p>
          <a:p>
            <a:r>
              <a:rPr lang="fa-IR" dirty="0" smtClean="0"/>
              <a:t>از دانش به روز بهره مند شود</a:t>
            </a:r>
          </a:p>
          <a:p>
            <a:r>
              <a:rPr lang="fa-IR" dirty="0" smtClean="0"/>
              <a:t>پرورش یابد</a:t>
            </a:r>
          </a:p>
          <a:p>
            <a:r>
              <a:rPr lang="fa-IR" dirty="0" smtClean="0"/>
              <a:t>حریم خصوصی اش حفظ شود</a:t>
            </a:r>
          </a:p>
          <a:p>
            <a:r>
              <a:rPr lang="fa-IR" dirty="0" smtClean="0"/>
              <a:t>بپرسد</a:t>
            </a:r>
          </a:p>
          <a:p>
            <a:r>
              <a:rPr lang="fa-IR" dirty="0" smtClean="0"/>
              <a:t>انتقاد کند</a:t>
            </a:r>
          </a:p>
          <a:p>
            <a:r>
              <a:rPr lang="fa-IR" dirty="0" smtClean="0"/>
              <a:t>با روش های مناسب آموزش ببیند</a:t>
            </a:r>
          </a:p>
          <a:p>
            <a:r>
              <a:rPr lang="fa-IR" dirty="0" smtClean="0"/>
              <a:t>اطلاعات لازم درباره کلاس را به موقع بداند</a:t>
            </a:r>
          </a:p>
          <a:p>
            <a:r>
              <a:rPr lang="fa-IR" dirty="0" smtClean="0"/>
              <a:t>امنیت روانی داشته باشد</a:t>
            </a:r>
          </a:p>
          <a:p>
            <a:r>
              <a:rPr lang="fa-IR" dirty="0" smtClean="0"/>
              <a:t>...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3491880" y="620688"/>
            <a:ext cx="17281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539552" y="476672"/>
            <a:ext cx="259228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/>
              <a:t>مربی وظیفه دارد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22720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44563" y="381000"/>
            <a:ext cx="698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a-IR" sz="3200" b="1" dirty="0">
                <a:solidFill>
                  <a:srgbClr val="FFC000"/>
                </a:solidFill>
                <a:cs typeface="B Nazanin" pitchFamily="2" charset="-78"/>
              </a:rPr>
              <a:t>نیاز </a:t>
            </a:r>
            <a:r>
              <a:rPr lang="fa-IR" sz="3200" b="1" dirty="0" smtClean="0">
                <a:solidFill>
                  <a:srgbClr val="FFC000"/>
                </a:solidFill>
                <a:cs typeface="B Nazanin" pitchFamily="2" charset="-78"/>
              </a:rPr>
              <a:t>مربیان </a:t>
            </a:r>
            <a:r>
              <a:rPr lang="fa-IR" sz="3200" b="1" dirty="0">
                <a:solidFill>
                  <a:srgbClr val="FFC000"/>
                </a:solidFill>
                <a:cs typeface="B Nazanin" pitchFamily="2" charset="-78"/>
              </a:rPr>
              <a:t>در ارتقاء سلامت و سرامدی به اخلاق حرفه‌ای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1503363"/>
            <a:ext cx="69850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fa-IR" sz="2400" b="1">
                <a:solidFill>
                  <a:schemeClr val="bg1"/>
                </a:solidFill>
                <a:cs typeface="B Nazanin" pitchFamily="2" charset="-78"/>
              </a:rPr>
              <a:t>شنیدن پندها و گفتن پیمان‌ها			</a:t>
            </a:r>
          </a:p>
          <a:p>
            <a:pPr eaLnBrk="1" hangingPunct="1">
              <a:lnSpc>
                <a:spcPct val="200000"/>
              </a:lnSpc>
            </a:pPr>
            <a:r>
              <a:rPr lang="fa-IR" sz="2400" b="1">
                <a:solidFill>
                  <a:schemeClr val="bg1"/>
                </a:solidFill>
                <a:cs typeface="B Nazanin" pitchFamily="2" charset="-78"/>
              </a:rPr>
              <a:t>دانستن ارزش‌ها و مسئولیت‌های اخلاقی		</a:t>
            </a:r>
          </a:p>
          <a:p>
            <a:pPr eaLnBrk="1" hangingPunct="1">
              <a:lnSpc>
                <a:spcPct val="200000"/>
              </a:lnSpc>
            </a:pPr>
            <a:r>
              <a:rPr lang="fa-IR" sz="2400" b="1">
                <a:solidFill>
                  <a:schemeClr val="bg1"/>
                </a:solidFill>
                <a:cs typeface="B Nazanin" pitchFamily="2" charset="-78"/>
              </a:rPr>
              <a:t>تغییر رفتارها					</a:t>
            </a:r>
          </a:p>
          <a:p>
            <a:pPr eaLnBrk="1" hangingPunct="1">
              <a:lnSpc>
                <a:spcPct val="200000"/>
              </a:lnSpc>
            </a:pPr>
            <a:r>
              <a:rPr lang="fa-IR" sz="2400" b="1">
                <a:solidFill>
                  <a:schemeClr val="bg1"/>
                </a:solidFill>
                <a:cs typeface="B Nazanin" pitchFamily="2" charset="-78"/>
              </a:rPr>
              <a:t>تغییر نگاه‌ها (ریشه پنهان رفتارها)		</a:t>
            </a:r>
          </a:p>
          <a:p>
            <a:pPr eaLnBrk="1" hangingPunct="1">
              <a:lnSpc>
                <a:spcPct val="200000"/>
              </a:lnSpc>
            </a:pPr>
            <a:r>
              <a:rPr lang="fa-IR" sz="2400" b="1">
                <a:solidFill>
                  <a:schemeClr val="bg1"/>
                </a:solidFill>
                <a:cs typeface="B Nazanin" pitchFamily="2" charset="-78"/>
              </a:rPr>
              <a:t>تغییر منش‌ها					</a:t>
            </a:r>
          </a:p>
          <a:p>
            <a:pPr algn="ctr" eaLnBrk="1" hangingPunct="1">
              <a:lnSpc>
                <a:spcPct val="200000"/>
              </a:lnSpc>
            </a:pPr>
            <a:r>
              <a:rPr lang="fa-IR" sz="3600" b="1">
                <a:solidFill>
                  <a:srgbClr val="FFC000"/>
                </a:solidFill>
                <a:cs typeface="B Nazanin" pitchFamily="2" charset="-78"/>
              </a:rPr>
              <a:t>تــحــول وجــودی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27238" y="1989138"/>
            <a:ext cx="693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bg1"/>
                </a:solidFill>
                <a:cs typeface="B Nazanin" pitchFamily="2" charset="-78"/>
              </a:rPr>
              <a:t>ژرف‌تر</a:t>
            </a:r>
            <a:endParaRPr lang="fa-IR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27238" y="2679700"/>
            <a:ext cx="693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bg1"/>
                </a:solidFill>
                <a:cs typeface="B Nazanin" pitchFamily="2" charset="-78"/>
              </a:rPr>
              <a:t>ژرف‌تر</a:t>
            </a:r>
            <a:endParaRPr lang="fa-IR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27238" y="3327400"/>
            <a:ext cx="693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bg1"/>
                </a:solidFill>
                <a:cs typeface="B Nazanin" pitchFamily="2" charset="-78"/>
              </a:rPr>
              <a:t>ژرف‌تر</a:t>
            </a:r>
            <a:endParaRPr lang="fa-IR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06600" y="4005263"/>
            <a:ext cx="693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chemeClr val="bg1"/>
                </a:solidFill>
                <a:cs typeface="B Nazanin" pitchFamily="2" charset="-78"/>
              </a:rPr>
              <a:t>ژرف‌تر</a:t>
            </a:r>
            <a:endParaRPr lang="fa-IR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0968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mtClean="0"/>
              <a:t>2032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72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FF0000"/>
                </a:solidFill>
              </a:rPr>
              <a:t>نقش </a:t>
            </a:r>
            <a:r>
              <a:rPr lang="fa-IR" sz="4400" b="1" dirty="0">
                <a:solidFill>
                  <a:srgbClr val="FF0000"/>
                </a:solidFill>
              </a:rPr>
              <a:t>الگویی </a:t>
            </a:r>
            <a:r>
              <a:rPr lang="fa-IR" sz="4400" b="1" dirty="0" smtClean="0">
                <a:solidFill>
                  <a:srgbClr val="FF0000"/>
                </a:solidFill>
              </a:rPr>
              <a:t>معلم</a:t>
            </a:r>
            <a:endParaRPr lang="fa-IR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sz="3600" dirty="0"/>
              <a:t>چه شؤونی از معلم، خاصیت یاددهی دارد؟ چگونه؟ </a:t>
            </a:r>
            <a:endParaRPr lang="en-US" sz="3600" dirty="0"/>
          </a:p>
          <a:p>
            <a:pPr lvl="0"/>
            <a:r>
              <a:rPr lang="fa-IR" sz="3600" dirty="0"/>
              <a:t>خاصیت یاددهی همه شؤون معلم ریشه در چه اموری دارد و تابع کدام عوامل است؟</a:t>
            </a:r>
            <a:endParaRPr lang="en-US" sz="3600" dirty="0"/>
          </a:p>
          <a:p>
            <a:pPr lvl="0"/>
            <a:r>
              <a:rPr lang="fa-IR" sz="3600" dirty="0"/>
              <a:t>خاصیت یاددهی همه شؤون معلم چه آثار و پیامدهایی دارد؟</a:t>
            </a:r>
            <a:endParaRPr lang="en-US" sz="3600" dirty="0"/>
          </a:p>
          <a:p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1168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یاددهی نه به گفتار</a:t>
            </a:r>
            <a:r>
              <a:rPr lang="fa-IR" b="1" dirty="0" smtClean="0">
                <a:solidFill>
                  <a:srgbClr val="FF0000"/>
                </a:solidFill>
              </a:rPr>
              <a:t>:</a:t>
            </a:r>
            <a:br>
              <a:rPr lang="fa-IR" b="1" dirty="0" smtClean="0">
                <a:solidFill>
                  <a:srgbClr val="FF0000"/>
                </a:solidFill>
              </a:rPr>
            </a:b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772400" cy="3733800"/>
          </a:xfrm>
        </p:spPr>
        <p:txBody>
          <a:bodyPr>
            <a:noAutofit/>
          </a:bodyPr>
          <a:lstStyle/>
          <a:p>
            <a:r>
              <a:rPr lang="fa-IR" dirty="0">
                <a:cs typeface="A Dastan" pitchFamily="2" charset="-78"/>
              </a:rPr>
              <a:t>تعامل معلم با خود </a:t>
            </a:r>
            <a:endParaRPr lang="fa-IR" dirty="0" smtClean="0">
              <a:cs typeface="A Dastan" pitchFamily="2" charset="-78"/>
            </a:endParaRPr>
          </a:p>
          <a:p>
            <a:r>
              <a:rPr lang="fa-IR" b="1" dirty="0">
                <a:cs typeface="A Dastan" pitchFamily="2" charset="-78"/>
              </a:rPr>
              <a:t>بهره‌وری در فعالیت حرفه‌ای</a:t>
            </a:r>
            <a:r>
              <a:rPr lang="fa-IR" dirty="0">
                <a:cs typeface="A Dastan" pitchFamily="2" charset="-78"/>
              </a:rPr>
              <a:t> </a:t>
            </a:r>
            <a:endParaRPr lang="fa-IR" dirty="0" smtClean="0">
              <a:cs typeface="A Dastan" pitchFamily="2" charset="-78"/>
            </a:endParaRPr>
          </a:p>
          <a:p>
            <a:r>
              <a:rPr lang="fa-IR" dirty="0" smtClean="0">
                <a:cs typeface="A Dastan" pitchFamily="2" charset="-78"/>
              </a:rPr>
              <a:t>نگاه </a:t>
            </a:r>
            <a:r>
              <a:rPr lang="fa-IR" dirty="0">
                <a:cs typeface="A Dastan" pitchFamily="2" charset="-78"/>
              </a:rPr>
              <a:t>مهربان مادرانه </a:t>
            </a:r>
            <a:endParaRPr lang="fa-IR" b="1" dirty="0">
              <a:cs typeface="A Dastan" pitchFamily="2" charset="-78"/>
            </a:endParaRPr>
          </a:p>
          <a:p>
            <a:r>
              <a:rPr lang="fa-IR" dirty="0" smtClean="0">
                <a:cs typeface="A Dastan" pitchFamily="2" charset="-78"/>
              </a:rPr>
              <a:t>کردار </a:t>
            </a:r>
            <a:r>
              <a:rPr lang="fa-IR" dirty="0">
                <a:cs typeface="A Dastan" pitchFamily="2" charset="-78"/>
              </a:rPr>
              <a:t>نرم و محترمانه </a:t>
            </a:r>
            <a:endParaRPr lang="fa-IR" b="1" dirty="0" smtClean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اقتدار </a:t>
            </a:r>
            <a:r>
              <a:rPr lang="fa-IR" b="1" dirty="0">
                <a:cs typeface="A Dastan" pitchFamily="2" charset="-78"/>
              </a:rPr>
              <a:t>همراه با صمیمیت 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>
                <a:cs typeface="A Dastan" pitchFamily="2" charset="-78"/>
              </a:rPr>
              <a:t>گفتار استوار و شفقت‌آمیز </a:t>
            </a:r>
            <a:endParaRPr lang="fa-IR" b="1" dirty="0" smtClean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ارزش </a:t>
            </a:r>
            <a:r>
              <a:rPr lang="fa-IR" b="1" dirty="0">
                <a:cs typeface="A Dastan" pitchFamily="2" charset="-78"/>
              </a:rPr>
              <a:t>داوری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مواجهه </a:t>
            </a:r>
            <a:r>
              <a:rPr lang="fa-IR" b="1" dirty="0">
                <a:cs typeface="A Dastan" pitchFamily="2" charset="-78"/>
              </a:rPr>
              <a:t>با سؤال دانش‌آموزان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مواجهه </a:t>
            </a:r>
            <a:r>
              <a:rPr lang="fa-IR" b="1" dirty="0">
                <a:cs typeface="A Dastan" pitchFamily="2" charset="-78"/>
              </a:rPr>
              <a:t>عادلانه و منصفانه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سخاوت </a:t>
            </a:r>
            <a:r>
              <a:rPr lang="fa-IR" b="1" dirty="0">
                <a:cs typeface="A Dastan" pitchFamily="2" charset="-78"/>
              </a:rPr>
              <a:t>علمی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پوشش </a:t>
            </a:r>
            <a:r>
              <a:rPr lang="fa-IR" b="1" dirty="0">
                <a:cs typeface="A Dastan" pitchFamily="2" charset="-78"/>
              </a:rPr>
              <a:t>برازنده</a:t>
            </a:r>
            <a:endParaRPr lang="en-US" b="1" dirty="0">
              <a:cs typeface="A Dastan" pitchFamily="2" charset="-78"/>
            </a:endParaRPr>
          </a:p>
          <a:p>
            <a:r>
              <a:rPr lang="fa-IR" b="1" dirty="0" smtClean="0">
                <a:cs typeface="A Dastan" pitchFamily="2" charset="-78"/>
              </a:rPr>
              <a:t>روحیه </a:t>
            </a:r>
            <a:r>
              <a:rPr lang="fa-IR" b="1" dirty="0">
                <a:cs typeface="A Dastan" pitchFamily="2" charset="-78"/>
              </a:rPr>
              <a:t>آموزش پذیری</a:t>
            </a:r>
            <a:endParaRPr lang="en-US" b="1" dirty="0">
              <a:cs typeface="A Dastan" pitchFamily="2" charset="-78"/>
            </a:endParaRPr>
          </a:p>
          <a:p>
            <a:endParaRPr lang="fa-IR" dirty="0">
              <a:cs typeface="A Das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26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oral-Man-and-Immoral-Society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919">
            <a:off x="0" y="1484313"/>
            <a:ext cx="492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EnsanAkhlaghi_thumb_150_209.jp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5622">
            <a:off x="4783138" y="728847"/>
            <a:ext cx="35814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amayesh-akhlaqhherfe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26889">
            <a:off x="4139952" y="116632"/>
            <a:ext cx="3735388" cy="4953000"/>
          </a:xfrm>
          <a:prstGeom prst="rect">
            <a:avLst/>
          </a:prstGeom>
        </p:spPr>
      </p:pic>
      <p:pic>
        <p:nvPicPr>
          <p:cNvPr id="6" name="Content Placeholder 4" descr="Picture 0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875704">
            <a:off x="971600" y="323850"/>
            <a:ext cx="4343400" cy="594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 descr="akhlagh"/>
          <p:cNvSpPr>
            <a:spLocks noChangeArrowheads="1"/>
          </p:cNvSpPr>
          <p:nvPr/>
        </p:nvSpPr>
        <p:spPr bwMode="auto">
          <a:xfrm>
            <a:off x="3074988" y="1066800"/>
            <a:ext cx="3498850" cy="51736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231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47813" y="692150"/>
            <a:ext cx="6408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a-IR" sz="3600" b="1" dirty="0">
                <a:solidFill>
                  <a:schemeClr val="bg1"/>
                </a:solidFill>
                <a:cs typeface="B Nazanin" pitchFamily="2" charset="-78"/>
              </a:rPr>
              <a:t>زیست سالم در </a:t>
            </a:r>
            <a:r>
              <a:rPr lang="fa-IR" sz="3600" b="1" dirty="0" smtClean="0">
                <a:solidFill>
                  <a:schemeClr val="bg1"/>
                </a:solidFill>
                <a:cs typeface="B Nazanin" pitchFamily="2" charset="-78"/>
              </a:rPr>
              <a:t>محیط های آموزشی:</a:t>
            </a:r>
            <a:endParaRPr lang="fa-IR" sz="36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412875"/>
            <a:ext cx="76327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fa-IR" sz="2400" b="1" dirty="0">
                <a:solidFill>
                  <a:schemeClr val="bg1"/>
                </a:solidFill>
                <a:cs typeface="B Nazanin" pitchFamily="2" charset="-78"/>
              </a:rPr>
              <a:t>1- شناخت وضعیت موجود: تقدم ارزیابی درونی بر بیرونی</a:t>
            </a:r>
          </a:p>
          <a:p>
            <a:pPr eaLnBrk="1" hangingPunct="1">
              <a:lnSpc>
                <a:spcPct val="250000"/>
              </a:lnSpc>
            </a:pPr>
            <a:r>
              <a:rPr lang="fa-IR" sz="2400" b="1" dirty="0">
                <a:solidFill>
                  <a:schemeClr val="bg1"/>
                </a:solidFill>
                <a:cs typeface="B Nazanin" pitchFamily="2" charset="-78"/>
              </a:rPr>
              <a:t>2- تحلیل وضعیت موجود: شناخت زمینه‌ها و موانع</a:t>
            </a:r>
          </a:p>
          <a:p>
            <a:pPr eaLnBrk="1" hangingPunct="1">
              <a:lnSpc>
                <a:spcPct val="250000"/>
              </a:lnSpc>
            </a:pPr>
            <a:r>
              <a:rPr lang="fa-IR" sz="2400" b="1" dirty="0">
                <a:solidFill>
                  <a:schemeClr val="bg1"/>
                </a:solidFill>
                <a:cs typeface="B Nazanin" pitchFamily="2" charset="-78"/>
              </a:rPr>
              <a:t>3- برنامه عبور از وضعیت موجود به وضعیت مطلوب</a:t>
            </a:r>
          </a:p>
          <a:p>
            <a:pPr algn="ctr" eaLnBrk="1" hangingPunct="1">
              <a:lnSpc>
                <a:spcPct val="250000"/>
              </a:lnSpc>
            </a:pPr>
            <a:r>
              <a:rPr lang="fa-IR" sz="4000" b="1" dirty="0">
                <a:solidFill>
                  <a:srgbClr val="FFC000"/>
                </a:solidFill>
                <a:cs typeface="B Nazanin" pitchFamily="2" charset="-78"/>
              </a:rPr>
              <a:t>خوب دشمن عالی است (کالینز)</a:t>
            </a:r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mtClean="0"/>
              <a:t>2032</a:t>
            </a:r>
            <a:endParaRPr lang="en-US" smtClean="0"/>
          </a:p>
        </p:txBody>
      </p:sp>
      <p:sp>
        <p:nvSpPr>
          <p:cNvPr id="4" name="Bevel 3">
            <a:hlinkClick r:id="rId2" action="ppaction://hlinkfile"/>
          </p:cNvPr>
          <p:cNvSpPr/>
          <p:nvPr/>
        </p:nvSpPr>
        <p:spPr>
          <a:xfrm>
            <a:off x="7812360" y="116632"/>
            <a:ext cx="1008112" cy="5755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07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1295400"/>
            <a:ext cx="85344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>
              <a:lnSpc>
                <a:spcPct val="165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                                       </a:t>
            </a:r>
          </a:p>
          <a:p>
            <a:pPr marL="457200" indent="-457200">
              <a:lnSpc>
                <a:spcPct val="165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فقدان تصور دقیق از اخلاق حرفه‌ای یکی از دلایل عدم رشد آن در </a:t>
            </a:r>
            <a:r>
              <a:rPr lang="fa-IR" sz="2800" b="1" dirty="0" smtClean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کشور </a:t>
            </a:r>
            <a:r>
              <a:rPr lang="fa-IR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ما است.</a:t>
            </a:r>
          </a:p>
          <a:p>
            <a:pPr marL="457200" indent="-457200">
              <a:lnSpc>
                <a:spcPct val="210000"/>
              </a:lnSpc>
              <a:buClr>
                <a:srgbClr val="FF0000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           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ar-SA" sz="2400" b="1">
              <a:solidFill>
                <a:srgbClr val="FF000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04800" y="115888"/>
            <a:ext cx="853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>
              <a:lnSpc>
                <a:spcPct val="165000"/>
              </a:lnSpc>
              <a:buClr>
                <a:srgbClr val="FF0000"/>
              </a:buClr>
              <a:buFont typeface="Wingdings" pitchFamily="2" charset="2"/>
              <a:buNone/>
              <a:tabLst>
                <a:tab pos="5422900" algn="l"/>
              </a:tabLst>
            </a:pPr>
            <a:r>
              <a:rPr lang="fa-IR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                                       </a:t>
            </a:r>
          </a:p>
          <a:p>
            <a:pPr marL="457200" indent="-457200">
              <a:lnSpc>
                <a:spcPct val="165000"/>
              </a:lnSpc>
              <a:buClr>
                <a:srgbClr val="FF0000"/>
              </a:buClr>
              <a:buFont typeface="Wingdings" pitchFamily="2" charset="2"/>
              <a:buChar char="ü"/>
              <a:tabLst>
                <a:tab pos="5422900" algn="l"/>
              </a:tabLst>
            </a:pPr>
            <a:r>
              <a:rPr lang="fa-IR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افراد </a:t>
            </a:r>
            <a:r>
              <a:rPr lang="fa-IR" altLang="en-US" sz="2800" b="1" dirty="0" smtClean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متناسب </a:t>
            </a:r>
            <a:r>
              <a:rPr lang="fa-IR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با تصور خود از </a:t>
            </a:r>
            <a:r>
              <a:rPr lang="fa-IR" altLang="en-US" sz="2800" b="1" u="sng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اخلاق</a:t>
            </a:r>
            <a:r>
              <a:rPr lang="fa-IR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 حرفه‌ای بر آن تاکید می کنند.</a:t>
            </a:r>
            <a:endParaRPr lang="fa-IR" sz="2800" b="1" dirty="0">
              <a:solidFill>
                <a:schemeClr val="bg1"/>
              </a:solidFill>
              <a:latin typeface="Tahoma" pitchFamily="34" charset="0"/>
              <a:cs typeface="B Lotus" pitchFamily="2" charset="-78"/>
            </a:endParaRPr>
          </a:p>
          <a:p>
            <a:pPr marL="457200" indent="-457200">
              <a:lnSpc>
                <a:spcPct val="210000"/>
              </a:lnSpc>
              <a:buClr>
                <a:srgbClr val="FF0000"/>
              </a:buClr>
              <a:tabLst>
                <a:tab pos="5422900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Tahoma" pitchFamily="34" charset="0"/>
                <a:cs typeface="B Lotus" pitchFamily="2" charset="-78"/>
              </a:rPr>
              <a:t>            </a:t>
            </a:r>
          </a:p>
        </p:txBody>
      </p:sp>
      <p:sp>
        <p:nvSpPr>
          <p:cNvPr id="14" name="Trapezoid 13"/>
          <p:cNvSpPr/>
          <p:nvPr/>
        </p:nvSpPr>
        <p:spPr>
          <a:xfrm>
            <a:off x="5181600" y="2514600"/>
            <a:ext cx="3048000" cy="2895600"/>
          </a:xfrm>
          <a:prstGeom prst="trapezoid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343400" y="2895600"/>
            <a:ext cx="4800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 algn="ctr">
              <a:lnSpc>
                <a:spcPct val="165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تصور    الف </a:t>
            </a:r>
          </a:p>
          <a:p>
            <a:pPr marL="457200" indent="-457200" algn="ctr">
              <a:lnSpc>
                <a:spcPct val="30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مشتی پند و پیمان</a:t>
            </a:r>
          </a:p>
        </p:txBody>
      </p:sp>
      <p:sp>
        <p:nvSpPr>
          <p:cNvPr id="163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1D36D7-8181-4CC5-BB2A-B523583531FB}" type="slidenum">
              <a:rPr lang="ar-SA"/>
              <a:pPr eaLnBrk="1" hangingPunct="1"/>
              <a:t>4</a:t>
            </a:fld>
            <a:endParaRPr lang="en-US"/>
          </a:p>
        </p:txBody>
      </p:sp>
      <p:sp>
        <p:nvSpPr>
          <p:cNvPr id="16" name="Trapezoid 15"/>
          <p:cNvSpPr/>
          <p:nvPr/>
        </p:nvSpPr>
        <p:spPr>
          <a:xfrm>
            <a:off x="1066800" y="2514600"/>
            <a:ext cx="3048000" cy="2895600"/>
          </a:xfrm>
          <a:prstGeom prst="trapezoi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500" y="3352800"/>
            <a:ext cx="4800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 algn="ctr">
              <a:lnSpc>
                <a:spcPct val="165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تصور   ب</a:t>
            </a:r>
            <a:endParaRPr lang="en-US" altLang="en-US" sz="2400" b="1">
              <a:solidFill>
                <a:srgbClr val="FF0000"/>
              </a:solidFill>
              <a:latin typeface="Tahoma" pitchFamily="34" charset="0"/>
              <a:cs typeface="B Titr" pitchFamily="2" charset="-78"/>
            </a:endParaRPr>
          </a:p>
          <a:p>
            <a:pPr marL="457200" indent="-457200" algn="ctr">
              <a:lnSpc>
                <a:spcPct val="165000"/>
              </a:lnSpc>
              <a:buClr>
                <a:srgbClr val="FF0000"/>
              </a:buClr>
              <a:buFont typeface="Wingdings" pitchFamily="2" charset="2"/>
              <a:buNone/>
            </a:pPr>
            <a:endParaRPr lang="fa-IR" altLang="en-US" sz="2400" b="1">
              <a:solidFill>
                <a:srgbClr val="FF0000"/>
              </a:solidFill>
              <a:latin typeface="Tahoma" pitchFamily="34" charset="0"/>
              <a:cs typeface="B Titr" pitchFamily="2" charset="-78"/>
            </a:endParaRPr>
          </a:p>
          <a:p>
            <a:pPr marL="457200" indent="-457200" algn="ctr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برنامۀ تشخیص، پیشگیری</a:t>
            </a:r>
          </a:p>
          <a:p>
            <a:pPr marL="457200" indent="-457200" algn="ctr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و بهبود رفتار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499100"/>
            <a:ext cx="541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fa-IR" sz="3600" b="1">
                <a:solidFill>
                  <a:srgbClr val="FFFF00"/>
                </a:solidFill>
                <a:cs typeface="B Lotus" pitchFamily="2" charset="-78"/>
              </a:rPr>
              <a:t> طبیبٌ دوّار بطبّه...</a:t>
            </a:r>
          </a:p>
        </p:txBody>
      </p:sp>
    </p:spTree>
    <p:extLst>
      <p:ext uri="{BB962C8B-B14F-4D97-AF65-F5344CB8AC3E}">
        <p14:creationId xmlns:p14="http://schemas.microsoft.com/office/powerpoint/2010/main" val="244269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2" grpId="0"/>
      <p:bldP spid="15" grpId="0"/>
      <p:bldP spid="1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-1066800" y="299545"/>
            <a:ext cx="7086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a-IR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B Lotus" pitchFamily="2" charset="-78"/>
              </a:rPr>
              <a:t>اخلاق</a:t>
            </a:r>
            <a:endParaRPr lang="en-US" sz="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-990600" y="3576145"/>
            <a:ext cx="7086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a-IR" sz="5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B Lotus" pitchFamily="2" charset="-78"/>
              </a:rPr>
              <a:t>رفتار ارتباطی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fa-IR" sz="5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B Lotus" pitchFamily="2" charset="-78"/>
              </a:rPr>
              <a:t>(با قصد و مقصد)</a:t>
            </a:r>
            <a:endParaRPr lang="en-US" sz="5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1981200" y="1594945"/>
            <a:ext cx="1219200" cy="1752600"/>
          </a:xfrm>
          <a:prstGeom prst="downArrow">
            <a:avLst>
              <a:gd name="adj1" fmla="val 59935"/>
              <a:gd name="adj2" fmla="val 31585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 rtl="0">
              <a:defRPr/>
            </a:pPr>
            <a:endParaRPr lang="ar-SA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2458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1326D9-D152-4E02-A073-D6E34BC57813}" type="slidenum">
              <a:rPr lang="ar-SA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7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 animBg="1"/>
      <p:bldP spid="798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66713"/>
            <a:ext cx="8382000" cy="4729162"/>
            <a:chOff x="-480" y="720"/>
            <a:chExt cx="5280" cy="3176"/>
          </a:xfrm>
        </p:grpSpPr>
        <p:sp>
          <p:nvSpPr>
            <p:cNvPr id="25607" name="Text Box 3"/>
            <p:cNvSpPr txBox="1">
              <a:spLocks noChangeArrowheads="1"/>
            </p:cNvSpPr>
            <p:nvPr/>
          </p:nvSpPr>
          <p:spPr bwMode="auto">
            <a:xfrm>
              <a:off x="3072" y="1632"/>
              <a:ext cx="1728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4000" b="1">
                  <a:solidFill>
                    <a:schemeClr val="bg1"/>
                  </a:solidFill>
                  <a:latin typeface="Times New Roman" pitchFamily="18" charset="0"/>
                  <a:cs typeface="B Lotus" pitchFamily="2" charset="-78"/>
                </a:rPr>
                <a:t>رفتار ارتباطی</a:t>
              </a:r>
              <a:endParaRPr lang="en-US" sz="4000" b="1">
                <a:solidFill>
                  <a:schemeClr val="bg1"/>
                </a:solidFill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8" name="Text Box 4"/>
            <p:cNvSpPr txBox="1">
              <a:spLocks noChangeArrowheads="1"/>
            </p:cNvSpPr>
            <p:nvPr/>
          </p:nvSpPr>
          <p:spPr bwMode="auto">
            <a:xfrm>
              <a:off x="768" y="720"/>
              <a:ext cx="196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fa-IR" sz="3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itchFamily="18" charset="0"/>
                  <a:cs typeface="B Lotus" pitchFamily="2" charset="-78"/>
                </a:rPr>
                <a:t>ناپایدار، اتفاقی</a:t>
              </a:r>
              <a:endParaRPr lang="en-US" sz="3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B Lotus" pitchFamily="2" charset="-78"/>
              </a:endParaRPr>
            </a:p>
          </p:txBody>
        </p:sp>
        <p:sp>
          <p:nvSpPr>
            <p:cNvPr id="20489" name="Text Box 5"/>
            <p:cNvSpPr txBox="1">
              <a:spLocks noChangeArrowheads="1"/>
            </p:cNvSpPr>
            <p:nvPr/>
          </p:nvSpPr>
          <p:spPr bwMode="auto">
            <a:xfrm>
              <a:off x="-480" y="2573"/>
              <a:ext cx="3264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fa-IR" sz="3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itchFamily="18" charset="0"/>
                  <a:cs typeface="B Lotus" pitchFamily="2" charset="-78"/>
                </a:rPr>
                <a:t>پایدار (سبک رفتاری، ملکه، شاکله)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fa-IR" sz="36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itchFamily="18" charset="0"/>
                  <a:cs typeface="B Lotus" pitchFamily="2" charset="-78"/>
                </a:rPr>
                <a:t> </a:t>
              </a:r>
              <a:r>
                <a:rPr lang="en-US" sz="36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itchFamily="18" charset="0"/>
                  <a:cs typeface="B Lotus" pitchFamily="2" charset="-78"/>
                </a:rPr>
                <a:t>      </a:t>
              </a:r>
            </a:p>
          </p:txBody>
        </p:sp>
        <p:sp>
          <p:nvSpPr>
            <p:cNvPr id="25610" name="AutoShape 6"/>
            <p:cNvSpPr>
              <a:spLocks/>
            </p:cNvSpPr>
            <p:nvPr/>
          </p:nvSpPr>
          <p:spPr bwMode="auto">
            <a:xfrm>
              <a:off x="2784" y="960"/>
              <a:ext cx="432" cy="1824"/>
            </a:xfrm>
            <a:prstGeom prst="rightBracket">
              <a:avLst>
                <a:gd name="adj" fmla="val 38880"/>
              </a:avLst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/>
              <a:endParaRPr lang="ar-SA">
                <a:solidFill>
                  <a:srgbClr val="92D050"/>
                </a:solidFill>
                <a:cs typeface="B Lotus" pitchFamily="2" charset="-78"/>
              </a:endParaRPr>
            </a:p>
          </p:txBody>
        </p:sp>
      </p:grp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4810" y="4321175"/>
            <a:ext cx="87630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a-I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B Lotus" pitchFamily="2" charset="-78"/>
              </a:rPr>
              <a:t>ملاک تمایز : بروز رفتار به آسانی و به صورت غالب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25605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2AF2FC-BA1C-4B6E-BAFA-44C27A91FDF8}" type="slidenum">
              <a:rPr lang="ar-SA"/>
              <a:pPr eaLnBrk="1" hangingPunct="1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" y="5006975"/>
            <a:ext cx="8534400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fa-I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B Lotus" pitchFamily="2" charset="-78"/>
              </a:rPr>
              <a:t>اخلاق به رفتار پایدار متعلق است. چرا؟</a:t>
            </a:r>
          </a:p>
        </p:txBody>
      </p:sp>
    </p:spTree>
    <p:extLst>
      <p:ext uri="{BB962C8B-B14F-4D97-AF65-F5344CB8AC3E}">
        <p14:creationId xmlns:p14="http://schemas.microsoft.com/office/powerpoint/2010/main" val="262417604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553200" y="2667000"/>
            <a:ext cx="2209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fa-IR" sz="3200" b="1">
                <a:solidFill>
                  <a:srgbClr val="FFCC66"/>
                </a:solidFill>
                <a:latin typeface="Times New Roman" pitchFamily="18" charset="0"/>
                <a:cs typeface="B Lotus" pitchFamily="2" charset="-78"/>
              </a:rPr>
              <a:t>رفتار ارتباطی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fa-IR" sz="3200" b="1">
                <a:solidFill>
                  <a:srgbClr val="FFCC66"/>
                </a:solidFill>
                <a:latin typeface="Times New Roman" pitchFamily="18" charset="0"/>
                <a:cs typeface="B Lotus" pitchFamily="2" charset="-78"/>
              </a:rPr>
              <a:t>پایدار</a:t>
            </a:r>
            <a:endParaRPr lang="en-US" sz="3200" b="1">
              <a:solidFill>
                <a:srgbClr val="FFCC66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038600" y="2590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fa-IR" sz="2800" b="1">
                <a:solidFill>
                  <a:srgbClr val="92D050"/>
                </a:solidFill>
                <a:latin typeface="Times New Roman" pitchFamily="18" charset="0"/>
                <a:cs typeface="B Lotus" pitchFamily="2" charset="-78"/>
              </a:rPr>
              <a:t>من با خودم</a:t>
            </a:r>
            <a:endParaRPr lang="en-US" sz="2800" b="1">
              <a:solidFill>
                <a:srgbClr val="92D05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درون شخصی</a:t>
            </a:r>
            <a:endParaRPr lang="en-US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657600" y="3886200"/>
            <a:ext cx="220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fa-IR" sz="3000" b="1">
                <a:solidFill>
                  <a:srgbClr val="92D050"/>
                </a:solidFill>
                <a:latin typeface="Times New Roman" pitchFamily="18" charset="0"/>
                <a:cs typeface="B Lotus" pitchFamily="2" charset="-78"/>
              </a:rPr>
              <a:t>من با دیگر انسان ها</a:t>
            </a:r>
            <a:endParaRPr lang="en-US" sz="3000" b="1">
              <a:solidFill>
                <a:srgbClr val="92D05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2743200" y="2667000"/>
            <a:ext cx="762000" cy="282575"/>
          </a:xfrm>
          <a:prstGeom prst="leftArrow">
            <a:avLst>
              <a:gd name="adj1" fmla="val 50000"/>
              <a:gd name="adj2" fmla="val 6259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26631" name="Text Box 16"/>
          <p:cNvSpPr txBox="1">
            <a:spLocks noChangeArrowheads="1"/>
          </p:cNvSpPr>
          <p:nvPr/>
        </p:nvSpPr>
        <p:spPr bwMode="auto">
          <a:xfrm>
            <a:off x="1828800" y="6096000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5562600" y="2819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2819400" y="5257800"/>
            <a:ext cx="762000" cy="282575"/>
          </a:xfrm>
          <a:prstGeom prst="leftArrow">
            <a:avLst>
              <a:gd name="adj1" fmla="val 50000"/>
              <a:gd name="adj2" fmla="val 6259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2743200" y="3962400"/>
            <a:ext cx="762000" cy="300038"/>
          </a:xfrm>
          <a:prstGeom prst="leftArrow">
            <a:avLst>
              <a:gd name="adj1" fmla="val 50000"/>
              <a:gd name="adj2" fmla="val 62634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505200" y="5105400"/>
            <a:ext cx="2209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fa-IR" sz="3000" b="1">
                <a:solidFill>
                  <a:srgbClr val="92D050"/>
                </a:solidFill>
                <a:latin typeface="Times New Roman" pitchFamily="18" charset="0"/>
                <a:cs typeface="B Lotus" pitchFamily="2" charset="-78"/>
              </a:rPr>
              <a:t>من با سایر امور</a:t>
            </a:r>
            <a:endParaRPr lang="en-US" sz="3000" b="1">
              <a:solidFill>
                <a:srgbClr val="92D05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38200" y="51054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برون شخصی</a:t>
            </a:r>
            <a:endParaRPr lang="en-US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بین شخصی</a:t>
            </a:r>
            <a:endParaRPr lang="en-US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17" name="AutoShape 10"/>
          <p:cNvSpPr>
            <a:spLocks/>
          </p:cNvSpPr>
          <p:nvPr/>
        </p:nvSpPr>
        <p:spPr bwMode="auto">
          <a:xfrm>
            <a:off x="5638800" y="1447800"/>
            <a:ext cx="838200" cy="3962400"/>
          </a:xfrm>
          <a:prstGeom prst="rightBracket">
            <a:avLst>
              <a:gd name="adj" fmla="val 125426"/>
            </a:avLst>
          </a:prstGeom>
          <a:noFill/>
          <a:ln w="1174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26639" name="Slide Number Placeholder 15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5773738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D38219-4E8A-4426-8295-CD2F4930D78F}" type="slidenum">
              <a:rPr lang="ar-SA"/>
              <a:pPr eaLnBrk="1" hangingPunct="1"/>
              <a:t>7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562600" y="4114800"/>
            <a:ext cx="91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114800" y="12192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fa-IR" sz="2800" b="1">
                <a:solidFill>
                  <a:srgbClr val="92D050"/>
                </a:solidFill>
                <a:latin typeface="Times New Roman" pitchFamily="18" charset="0"/>
                <a:cs typeface="B Lotus" pitchFamily="2" charset="-78"/>
              </a:rPr>
              <a:t>من با خدا</a:t>
            </a:r>
            <a:endParaRPr lang="en-US" sz="2800" b="1">
              <a:solidFill>
                <a:srgbClr val="92D050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667000" y="1447800"/>
            <a:ext cx="762000" cy="265113"/>
          </a:xfrm>
          <a:prstGeom prst="leftArrow">
            <a:avLst>
              <a:gd name="adj1" fmla="val 50000"/>
              <a:gd name="adj2" fmla="val 62541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اخلاق عبودیت</a:t>
            </a:r>
            <a:endParaRPr lang="en-US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26644" name="Rectangle 55"/>
          <p:cNvSpPr>
            <a:spLocks noChangeArrowheads="1"/>
          </p:cNvSpPr>
          <p:nvPr/>
        </p:nvSpPr>
        <p:spPr bwMode="auto">
          <a:xfrm>
            <a:off x="-200025" y="481013"/>
            <a:ext cx="8915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a-IR" sz="2400" b="1">
                <a:solidFill>
                  <a:schemeClr val="bg1"/>
                </a:solidFill>
                <a:cs typeface="B Badr" pitchFamily="2" charset="-78"/>
              </a:rPr>
              <a:t>«أنصف اللهَ وأنصف الناسَ مِن نفسک ومن خاصۀ أهلک و من لک فیه هدیً من رعیتک» </a:t>
            </a:r>
          </a:p>
          <a:p>
            <a:r>
              <a:rPr lang="fa-IR">
                <a:solidFill>
                  <a:schemeClr val="bg1"/>
                </a:solidFill>
                <a:cs typeface="B Badr" pitchFamily="2" charset="-78"/>
              </a:rPr>
              <a:t>                                                                                  (فرمان امام علی (ع) به مالک اشتر)</a:t>
            </a:r>
          </a:p>
        </p:txBody>
      </p:sp>
    </p:spTree>
    <p:extLst>
      <p:ext uri="{BB962C8B-B14F-4D97-AF65-F5344CB8AC3E}">
        <p14:creationId xmlns:p14="http://schemas.microsoft.com/office/powerpoint/2010/main" val="407812436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  <p:bldP spid="49156" grpId="0"/>
      <p:bldP spid="49157" grpId="0"/>
      <p:bldP spid="49164" grpId="0" animBg="1"/>
      <p:bldP spid="25" grpId="0" animBg="1"/>
      <p:bldP spid="26" grpId="0" animBg="1"/>
      <p:bldP spid="33" grpId="0"/>
      <p:bldP spid="34" grpId="0"/>
      <p:bldP spid="35" grpId="0"/>
      <p:bldP spid="17" grpId="0" animBg="1"/>
      <p:bldP spid="18" grpId="0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4A172D-99A8-41A0-AE17-E12BE7A2CE60}" type="slidenum">
              <a:rPr lang="ar-SA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4400" y="980728"/>
            <a:ext cx="7467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7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تربیت </a:t>
            </a:r>
            <a:r>
              <a:rPr lang="fa-IR" sz="7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اخلاقی فرزندان</a:t>
            </a:r>
            <a:r>
              <a:rPr lang="fa-IR" sz="7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، دانش آموزان و </a:t>
            </a:r>
            <a:r>
              <a:rPr lang="fa-IR" sz="7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دانشجویان </a:t>
            </a:r>
            <a:r>
              <a:rPr lang="fa-IR" sz="7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را </a:t>
            </a:r>
            <a:r>
              <a:rPr lang="fa-IR" sz="7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B Lotus" pitchFamily="2" charset="-78"/>
              </a:rPr>
              <a:t>از کجا شروع کنیم؟</a:t>
            </a:r>
            <a:endParaRPr lang="en-US" sz="72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800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-76200" y="2514600"/>
            <a:ext cx="91440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sz="4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B Lotus" pitchFamily="2" charset="-78"/>
              </a:rPr>
              <a:t>گـر دایـرۀ کـوزه ز گـوهر سازند</a:t>
            </a:r>
          </a:p>
          <a:p>
            <a:pPr algn="l">
              <a:spcBef>
                <a:spcPct val="50000"/>
              </a:spcBef>
              <a:defRPr/>
            </a:pPr>
            <a:r>
              <a:rPr lang="fa-IR" sz="4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B Lotus" pitchFamily="2" charset="-78"/>
              </a:rPr>
              <a:t>از کوزه همـان برون تراود که در اوست</a:t>
            </a:r>
            <a:endParaRPr lang="en-US" sz="4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08175" y="63087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400" b="1">
                <a:solidFill>
                  <a:srgbClr val="FF00FF"/>
                </a:solidFill>
                <a:latin typeface="Times New Roman" pitchFamily="18" charset="0"/>
                <a:cs typeface="Majiid Shaded Mazar" pitchFamily="2" charset="-78"/>
              </a:rPr>
              <a:t>گروه پژوهش اخلاق حرفه ای دانشگاه تهران</a:t>
            </a:r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7400" y="533400"/>
            <a:ext cx="5181600" cy="1477328"/>
          </a:xfrm>
          <a:prstGeom prst="rect">
            <a:avLst/>
          </a:prstGeom>
          <a:solidFill>
            <a:srgbClr val="0099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B Lotus" pitchFamily="2" charset="-78"/>
              </a:rPr>
              <a:t>اصلاح رفتار فرد با خودش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fa-IR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B Lotus" pitchFamily="2" charset="-78"/>
              </a:rPr>
              <a:t>یا اصلاح رفتار فرد با دیگران؟؟</a:t>
            </a: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04A09EA-2ED7-4E22-AB9A-91716AFC5B1C}" type="slidenum">
              <a:rPr lang="ar-SA"/>
              <a:pPr eaLnBrk="1" hangingPunct="1"/>
              <a:t>9</a:t>
            </a:fld>
            <a:endParaRPr lang="en-US"/>
          </a:p>
        </p:txBody>
      </p:sp>
      <p:sp>
        <p:nvSpPr>
          <p:cNvPr id="2" name="Bevel 1">
            <a:hlinkClick r:id="rId2" action="ppaction://hlinkfile"/>
          </p:cNvPr>
          <p:cNvSpPr/>
          <p:nvPr/>
        </p:nvSpPr>
        <p:spPr>
          <a:xfrm>
            <a:off x="7884368" y="5373216"/>
            <a:ext cx="792088" cy="5040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58136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89</TotalTime>
  <Words>762</Words>
  <Application>Microsoft Office PowerPoint</Application>
  <PresentationFormat>On-screen Show (4:3)</PresentationFormat>
  <Paragraphs>181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 Pop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مسئولیت پذیری اخلاقی در زندگی خانوادگی </vt:lpstr>
      <vt:lpstr>PowerPoint Presentation</vt:lpstr>
      <vt:lpstr>PowerPoint Presentation</vt:lpstr>
      <vt:lpstr>متربی حق دارد</vt:lpstr>
      <vt:lpstr>نقش الگویی معلم</vt:lpstr>
      <vt:lpstr>یاددهی نه به گفتار: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mm</dc:creator>
  <cp:lastModifiedBy>mm</cp:lastModifiedBy>
  <cp:revision>8</cp:revision>
  <dcterms:created xsi:type="dcterms:W3CDTF">2015-11-18T09:25:18Z</dcterms:created>
  <dcterms:modified xsi:type="dcterms:W3CDTF">2015-11-18T11:44:59Z</dcterms:modified>
</cp:coreProperties>
</file>